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66" r:id="rId3"/>
    <p:sldId id="256" r:id="rId4"/>
    <p:sldId id="267" r:id="rId5"/>
    <p:sldId id="269" r:id="rId6"/>
    <p:sldId id="268" r:id="rId7"/>
    <p:sldId id="259" r:id="rId8"/>
    <p:sldId id="261" r:id="rId9"/>
    <p:sldId id="257" r:id="rId10"/>
    <p:sldId id="262" r:id="rId11"/>
    <p:sldId id="258" r:id="rId12"/>
    <p:sldId id="260" r:id="rId13"/>
    <p:sldId id="263" r:id="rId14"/>
    <p:sldId id="264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C675F573-E01F-4B87-BE9A-8C978B3AC9A8}" type="datetimeFigureOut">
              <a:rPr lang="en-US" smtClean="0"/>
              <a:t>11/26/2014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D126CD5C-258B-4EE5-86AB-2B39DA413993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5F573-E01F-4B87-BE9A-8C978B3AC9A8}" type="datetimeFigureOut">
              <a:rPr lang="en-US" smtClean="0"/>
              <a:t>11/26/2014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6CD5C-258B-4EE5-86AB-2B39DA4139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5F573-E01F-4B87-BE9A-8C978B3AC9A8}" type="datetimeFigureOut">
              <a:rPr lang="en-US" smtClean="0"/>
              <a:t>11/26/2014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6CD5C-258B-4EE5-86AB-2B39DA4139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5F573-E01F-4B87-BE9A-8C978B3AC9A8}" type="datetimeFigureOut">
              <a:rPr lang="en-US" smtClean="0"/>
              <a:t>11/26/2014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6CD5C-258B-4EE5-86AB-2B39DA4139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5F573-E01F-4B87-BE9A-8C978B3AC9A8}" type="datetimeFigureOut">
              <a:rPr lang="en-US" smtClean="0"/>
              <a:t>11/26/2014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6CD5C-258B-4EE5-86AB-2B39DA4139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5F573-E01F-4B87-BE9A-8C978B3AC9A8}" type="datetimeFigureOut">
              <a:rPr lang="en-US" smtClean="0"/>
              <a:t>11/26/2014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6CD5C-258B-4EE5-86AB-2B39DA41399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5F573-E01F-4B87-BE9A-8C978B3AC9A8}" type="datetimeFigureOut">
              <a:rPr lang="en-US" smtClean="0"/>
              <a:t>11/26/2014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6CD5C-258B-4EE5-86AB-2B39DA4139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5F573-E01F-4B87-BE9A-8C978B3AC9A8}" type="datetimeFigureOut">
              <a:rPr lang="en-US" smtClean="0"/>
              <a:t>11/26/2014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6CD5C-258B-4EE5-86AB-2B39DA4139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5F573-E01F-4B87-BE9A-8C978B3AC9A8}" type="datetimeFigureOut">
              <a:rPr lang="en-US" smtClean="0"/>
              <a:t>11/26/2014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6CD5C-258B-4EE5-86AB-2B39DA4139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5F573-E01F-4B87-BE9A-8C978B3AC9A8}" type="datetimeFigureOut">
              <a:rPr lang="en-US" smtClean="0"/>
              <a:t>11/26/2014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6CD5C-258B-4EE5-86AB-2B39DA413993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5F573-E01F-4B87-BE9A-8C978B3AC9A8}" type="datetimeFigureOut">
              <a:rPr lang="en-US" smtClean="0"/>
              <a:t>11/26/2014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26CD5C-258B-4EE5-86AB-2B39DA4139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C675F573-E01F-4B87-BE9A-8C978B3AC9A8}" type="datetimeFigureOut">
              <a:rPr lang="en-US" smtClean="0"/>
              <a:t>11/26/2014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D126CD5C-258B-4EE5-86AB-2B39DA41399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500" b="1" u="sng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NOW!</a:t>
            </a:r>
            <a:endParaRPr lang="en-US" sz="6500" b="1" u="sng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4724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0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62000"/>
            <a:ext cx="8229600" cy="1752600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en-US" altLang="en-US" b="1" u="sng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" charset="0"/>
              </a:rPr>
              <a:t/>
            </a:r>
            <a:br>
              <a:rPr lang="en-US" altLang="en-US" b="1" u="sng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" charset="0"/>
              </a:rPr>
            </a:br>
            <a:r>
              <a:rPr lang="en-US" altLang="en-US" b="1" u="sng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" charset="0"/>
              </a:rPr>
              <a:t/>
            </a:r>
            <a:br>
              <a:rPr lang="en-US" altLang="en-US" b="1" u="sng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" charset="0"/>
              </a:rPr>
            </a:br>
            <a:r>
              <a:rPr lang="en-US" altLang="en-US" b="1" u="sng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" charset="0"/>
              </a:rPr>
              <a:t/>
            </a:r>
            <a:br>
              <a:rPr lang="en-US" altLang="en-US" b="1" u="sng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" charset="0"/>
              </a:rPr>
            </a:br>
            <a:r>
              <a:rPr lang="en-US" altLang="en-US" b="1" u="sng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" charset="0"/>
              </a:rPr>
              <a:t>Remember:</a:t>
            </a:r>
            <a:br>
              <a:rPr lang="en-US" altLang="en-US" b="1" u="sng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" charset="0"/>
              </a:rPr>
            </a:br>
            <a:r>
              <a:rPr lang="en-US" altLang="en-US" b="1" i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" charset="0"/>
              </a:rPr>
              <a:t>This is a Conversation </a:t>
            </a:r>
            <a:r>
              <a:rPr lang="en-US" altLang="en-US" b="1" i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" charset="0"/>
              </a:rPr>
              <a:t>NOT</a:t>
            </a:r>
            <a:r>
              <a:rPr lang="en-US" altLang="en-US" b="1" i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" charset="0"/>
              </a:rPr>
              <a:t> a Debate</a:t>
            </a:r>
            <a:r>
              <a:rPr lang="en-US" altLang="en-US" b="1" i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" charset="0"/>
              </a:rPr>
              <a:t>!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514600"/>
            <a:ext cx="8153400" cy="36576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altLang="en-US" sz="3000" b="1" dirty="0" smtClean="0">
                <a:effectLst/>
              </a:rPr>
              <a:t>We must all be open to </a:t>
            </a:r>
            <a:r>
              <a:rPr lang="en-US" altLang="en-US" sz="3000" b="1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 IDEAS</a:t>
            </a:r>
            <a:br>
              <a:rPr lang="en-US" altLang="en-US" sz="3000" b="1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altLang="en-US" sz="3000" b="1" u="sng" dirty="0" smtClean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defRPr/>
            </a:pPr>
            <a:r>
              <a:rPr lang="en-US" altLang="en-US" sz="3000" b="1" dirty="0" smtClean="0">
                <a:effectLst/>
              </a:rPr>
              <a:t>Not everyone thinks alike</a:t>
            </a:r>
            <a:br>
              <a:rPr lang="en-US" altLang="en-US" sz="3000" b="1" dirty="0" smtClean="0">
                <a:effectLst/>
              </a:rPr>
            </a:br>
            <a:endParaRPr lang="en-US" altLang="en-US" sz="3000" b="1" dirty="0" smtClean="0">
              <a:effectLst/>
            </a:endParaRPr>
          </a:p>
          <a:p>
            <a:pPr eaLnBrk="1" hangingPunct="1">
              <a:defRPr/>
            </a:pPr>
            <a:r>
              <a:rPr lang="en-US" altLang="en-US" sz="3000" b="1" dirty="0" smtClean="0"/>
              <a:t>Keep an </a:t>
            </a:r>
            <a:r>
              <a:rPr lang="en-US" altLang="en-US" sz="3000" b="1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open mind </a:t>
            </a:r>
            <a:r>
              <a:rPr lang="en-US" altLang="en-US" sz="3000" b="1" dirty="0" smtClean="0"/>
              <a:t>to </a:t>
            </a:r>
            <a:r>
              <a:rPr lang="en-US" altLang="en-US" sz="3000" b="1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learning new things</a:t>
            </a:r>
            <a:r>
              <a:rPr lang="en-US" altLang="en-US" sz="3000" b="1" dirty="0" smtClean="0"/>
              <a:t> and thinking about ideas in new ways</a:t>
            </a:r>
            <a:endParaRPr lang="en-US" altLang="en-US" sz="3000" b="1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387614765"/>
      </p:ext>
    </p:extLst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68580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sz="5500" b="1" u="sng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Seminar Roles</a:t>
            </a:r>
            <a:endParaRPr lang="en-US" sz="5500" b="1" u="sng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05000"/>
            <a:ext cx="8153400" cy="3927629"/>
          </a:xfrm>
        </p:spPr>
        <p:txBody>
          <a:bodyPr>
            <a:noAutofit/>
          </a:bodyPr>
          <a:lstStyle/>
          <a:p>
            <a:r>
              <a:rPr lang="en-US" sz="2500" b="1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Inner Circle:</a:t>
            </a:r>
            <a:r>
              <a:rPr lang="en-US" sz="25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500" b="1" dirty="0" smtClean="0">
                <a:solidFill>
                  <a:schemeClr val="accent2"/>
                </a:solidFill>
              </a:rPr>
              <a:t>share </a:t>
            </a:r>
            <a:r>
              <a:rPr lang="en-US" sz="2500" b="1" dirty="0">
                <a:solidFill>
                  <a:schemeClr val="accent2"/>
                </a:solidFill>
              </a:rPr>
              <a:t>experiences</a:t>
            </a:r>
            <a:r>
              <a:rPr lang="en-US" sz="2500" b="1" dirty="0"/>
              <a:t>, ideas, and reflections.</a:t>
            </a:r>
          </a:p>
          <a:p>
            <a:pPr>
              <a:buFontTx/>
              <a:buNone/>
            </a:pPr>
            <a:endParaRPr lang="en-US" sz="2500" b="1" dirty="0">
              <a:solidFill>
                <a:schemeClr val="accent2"/>
              </a:solidFill>
            </a:endParaRPr>
          </a:p>
          <a:p>
            <a:r>
              <a:rPr lang="en-US" sz="2500" b="1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Outer Circle:</a:t>
            </a:r>
            <a:r>
              <a:rPr lang="en-US" sz="25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500" b="1" dirty="0" smtClean="0">
                <a:solidFill>
                  <a:schemeClr val="accent2"/>
                </a:solidFill>
              </a:rPr>
              <a:t>gain </a:t>
            </a:r>
            <a:r>
              <a:rPr lang="en-US" sz="2500" b="1" dirty="0">
                <a:solidFill>
                  <a:schemeClr val="accent2"/>
                </a:solidFill>
              </a:rPr>
              <a:t>insights</a:t>
            </a:r>
            <a:r>
              <a:rPr lang="en-US" sz="2500" b="1" dirty="0"/>
              <a:t>, form opinions, and generate questions. </a:t>
            </a:r>
          </a:p>
          <a:p>
            <a:pPr>
              <a:buFontTx/>
              <a:buNone/>
            </a:pPr>
            <a:endParaRPr lang="en-US" sz="2500" b="1" dirty="0"/>
          </a:p>
          <a:p>
            <a:r>
              <a:rPr lang="en-US" sz="2500" b="1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Everyone:</a:t>
            </a:r>
            <a:r>
              <a:rPr lang="en-US" sz="25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500" b="1" dirty="0"/>
              <a:t>has an opportunity to develop </a:t>
            </a:r>
            <a:r>
              <a:rPr lang="en-US" sz="2500" b="1" dirty="0" smtClean="0"/>
              <a:t>an </a:t>
            </a:r>
            <a:r>
              <a:rPr lang="en-US" sz="2500" b="1" dirty="0">
                <a:solidFill>
                  <a:schemeClr val="accent2"/>
                </a:solidFill>
              </a:rPr>
              <a:t>increased understanding of </a:t>
            </a:r>
            <a:r>
              <a:rPr lang="en-US" sz="2500" b="1" dirty="0" smtClean="0">
                <a:solidFill>
                  <a:schemeClr val="accent2"/>
                </a:solidFill>
              </a:rPr>
              <a:t>various viewpoints</a:t>
            </a:r>
            <a:r>
              <a:rPr lang="en-US" sz="25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9418438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53400" cy="1752600"/>
          </a:xfrm>
        </p:spPr>
        <p:txBody>
          <a:bodyPr>
            <a:noAutofit/>
          </a:bodyPr>
          <a:lstStyle/>
          <a:p>
            <a:pPr marL="571500" indent="-571500" algn="ctr">
              <a:buFont typeface="Arial" pitchFamily="34" charset="0"/>
              <a:buChar char="•"/>
            </a:pPr>
            <a:r>
              <a:rPr lang="en-US" sz="4500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Chart on Page 117 of Springboard</a:t>
            </a:r>
            <a:endParaRPr lang="en-US" sz="4500" b="1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457200" y="4343400"/>
            <a:ext cx="8153400" cy="175260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571500" indent="-571500" algn="ctr">
              <a:buFont typeface="Arial" pitchFamily="34" charset="0"/>
              <a:buChar char="•"/>
            </a:pPr>
            <a:r>
              <a:rPr lang="en-US" sz="45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Goals on Page 118 of Springboard</a:t>
            </a:r>
            <a:endParaRPr lang="en-US" sz="4500" b="1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42" name="Picture 2" descr="http://3.bp.blogspot.com/-35GZ-MsRM6o/T7HPQ487vwI/AAAAAAAABSI/-oR4N9_Hmt8/s1600/untitl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2570363"/>
            <a:ext cx="6400800" cy="1925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68076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4500" b="1" u="sng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Prepare for Seminar</a:t>
            </a:r>
            <a:endParaRPr lang="en-US" sz="4500" b="1" u="sng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305800" cy="3508977"/>
          </a:xfrm>
        </p:spPr>
        <p:txBody>
          <a:bodyPr>
            <a:normAutofit/>
          </a:bodyPr>
          <a:lstStyle/>
          <a:p>
            <a:pPr marL="525780" indent="-457200">
              <a:buFont typeface="+mj-lt"/>
              <a:buAutoNum type="arabicPeriod"/>
            </a:pPr>
            <a:r>
              <a:rPr lang="en-US" sz="3500" b="1" dirty="0" smtClean="0"/>
              <a:t>Review your questions page 117</a:t>
            </a:r>
            <a:br>
              <a:rPr lang="en-US" sz="3500" b="1" dirty="0" smtClean="0"/>
            </a:br>
            <a:endParaRPr lang="en-US" sz="3500" b="1" dirty="0" smtClean="0"/>
          </a:p>
          <a:p>
            <a:pPr marL="525780" indent="-457200">
              <a:buFont typeface="+mj-lt"/>
              <a:buAutoNum type="arabicPeriod"/>
            </a:pPr>
            <a:r>
              <a:rPr lang="en-US" sz="3500" b="1" dirty="0" smtClean="0"/>
              <a:t>Review goals on page 118</a:t>
            </a:r>
            <a:br>
              <a:rPr lang="en-US" sz="3500" b="1" dirty="0" smtClean="0"/>
            </a:br>
            <a:endParaRPr lang="en-US" sz="3500" b="1" dirty="0" smtClean="0"/>
          </a:p>
          <a:p>
            <a:pPr marL="525780" indent="-457200">
              <a:buFont typeface="+mj-lt"/>
              <a:buAutoNum type="arabicPeriod"/>
            </a:pPr>
            <a:r>
              <a:rPr lang="en-US" sz="3500" b="1" dirty="0" smtClean="0"/>
              <a:t>Write new notes that you would like to discuss</a:t>
            </a:r>
            <a:endParaRPr lang="en-US" sz="3500" b="1" dirty="0"/>
          </a:p>
        </p:txBody>
      </p:sp>
    </p:spTree>
    <p:extLst>
      <p:ext uri="{BB962C8B-B14F-4D97-AF65-F5344CB8AC3E}">
        <p14:creationId xmlns:p14="http://schemas.microsoft.com/office/powerpoint/2010/main" val="10103810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609600"/>
            <a:ext cx="702474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u="sng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SEMINAR TIME!</a:t>
            </a:r>
            <a:br>
              <a:rPr lang="en-US" b="1" u="sng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i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Remember Your Roles</a:t>
            </a:r>
            <a:endParaRPr lang="en-US" b="1" u="sng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3508977"/>
          </a:xfrm>
        </p:spPr>
        <p:txBody>
          <a:bodyPr>
            <a:normAutofit/>
          </a:bodyPr>
          <a:lstStyle/>
          <a:p>
            <a:r>
              <a:rPr lang="en-US" sz="2500" b="1" u="sng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Inner Circle:</a:t>
            </a:r>
            <a:r>
              <a:rPr lang="en-US" sz="25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500" b="1" dirty="0" smtClean="0"/>
              <a:t>Use chart on page 117 for discussion points</a:t>
            </a:r>
            <a:endParaRPr lang="en-US" sz="2500" b="1" dirty="0"/>
          </a:p>
          <a:p>
            <a:pPr>
              <a:buFontTx/>
              <a:buNone/>
            </a:pPr>
            <a:endParaRPr lang="en-US" sz="2500" b="1" dirty="0">
              <a:solidFill>
                <a:schemeClr val="accent2"/>
              </a:solidFill>
            </a:endParaRPr>
          </a:p>
          <a:p>
            <a:r>
              <a:rPr lang="en-US" sz="2500" b="1" u="sng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Outer Circle:</a:t>
            </a:r>
            <a:r>
              <a:rPr lang="en-US" sz="25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500" b="1" dirty="0" smtClean="0"/>
              <a:t>Use chart on page 119 to evaluate</a:t>
            </a:r>
            <a:endParaRPr lang="en-US" sz="2500" b="1" dirty="0"/>
          </a:p>
          <a:p>
            <a:pPr marL="68580" indent="0">
              <a:buNone/>
            </a:pPr>
            <a:endParaRPr lang="en-US" sz="2500" dirty="0"/>
          </a:p>
        </p:txBody>
      </p:sp>
      <p:pic>
        <p:nvPicPr>
          <p:cNvPr id="9218" name="Picture 2" descr="http://nbechsavid.weebly.com/uploads/9/3/5/0/9350230/9626780.png?24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3603818"/>
            <a:ext cx="3810000" cy="2913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://media-cache-ec0.pinimg.com/236x/70/52/47/70524789583d7550c42ae28b84a9ad6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806823"/>
            <a:ext cx="1981200" cy="2710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85020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27664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5500" b="1" u="sng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INDEPENDENT READING</a:t>
            </a:r>
            <a:endParaRPr lang="en-US" sz="5500" b="1" u="sng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956072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2708476"/>
            <a:ext cx="3657599" cy="1702160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Socratic Seminar Review</a:t>
            </a:r>
            <a:endParaRPr lang="en-US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b="1" dirty="0" smtClean="0"/>
              <a:t>8</a:t>
            </a:r>
            <a:r>
              <a:rPr lang="en-US" b="1" baseline="30000" dirty="0" smtClean="0"/>
              <a:t>th</a:t>
            </a:r>
            <a:r>
              <a:rPr lang="en-US" b="1" dirty="0" smtClean="0"/>
              <a:t> Grade Language Arts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0023944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38100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sz="5500" b="1" u="sng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Socratic</a:t>
            </a:r>
            <a:endParaRPr lang="en-US" sz="5500" b="1" u="sng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153400" cy="4419600"/>
          </a:xfrm>
        </p:spPr>
        <p:txBody>
          <a:bodyPr>
            <a:noAutofit/>
          </a:bodyPr>
          <a:lstStyle/>
          <a:p>
            <a:pPr marL="68580" indent="0" algn="ctr">
              <a:buNone/>
            </a:pPr>
            <a:r>
              <a:rPr lang="en-US" sz="4000" b="1" dirty="0" smtClean="0"/>
              <a:t>The word </a:t>
            </a:r>
            <a:r>
              <a:rPr lang="en-US" sz="4000" b="1" u="sng" dirty="0" smtClean="0">
                <a:solidFill>
                  <a:srgbClr val="C00000"/>
                </a:solidFill>
              </a:rPr>
              <a:t>Socratic</a:t>
            </a:r>
            <a:r>
              <a:rPr lang="en-US" sz="4000" b="1" dirty="0" smtClean="0"/>
              <a:t> </a:t>
            </a:r>
            <a:r>
              <a:rPr lang="en-US" sz="4000" b="1" dirty="0"/>
              <a:t>is an </a:t>
            </a:r>
            <a:r>
              <a:rPr lang="en-US" sz="4000" b="1" dirty="0" smtClean="0">
                <a:solidFill>
                  <a:srgbClr val="C00000"/>
                </a:solidFill>
              </a:rPr>
              <a:t>adjective</a:t>
            </a:r>
            <a:r>
              <a:rPr lang="en-US" sz="4000" b="1" dirty="0" smtClean="0"/>
              <a:t> formed </a:t>
            </a:r>
            <a:r>
              <a:rPr lang="en-US" sz="4000" b="1" dirty="0"/>
              <a:t>from name of </a:t>
            </a:r>
            <a:r>
              <a:rPr lang="en-US" sz="4000" b="1" dirty="0" smtClean="0"/>
              <a:t>the </a:t>
            </a:r>
            <a:r>
              <a:rPr lang="en-US" sz="4000" b="1" dirty="0" smtClean="0">
                <a:solidFill>
                  <a:srgbClr val="C00000"/>
                </a:solidFill>
              </a:rPr>
              <a:t>philosopher Socrates</a:t>
            </a:r>
            <a:r>
              <a:rPr lang="en-US" sz="4000" b="1" dirty="0" smtClean="0"/>
              <a:t>.</a:t>
            </a:r>
            <a:endParaRPr lang="en-US" sz="4000" b="1" dirty="0"/>
          </a:p>
        </p:txBody>
      </p:sp>
      <p:pic>
        <p:nvPicPr>
          <p:cNvPr id="1026" name="Picture 2" descr="http://www.alipso.com/biografias/s/historia-y-vida-de-socrates/foto-socrat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3581400"/>
            <a:ext cx="1996614" cy="2535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s3.amazonaws.com/rapgenius/Plato+and+Socrat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7601" y="3581399"/>
            <a:ext cx="1895199" cy="2535383"/>
          </a:xfrm>
          <a:prstGeom prst="rect">
            <a:avLst/>
          </a:prstGeom>
          <a:noFill/>
          <a:ln w="381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9008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38100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sz="5500" b="1" u="sng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Socratic</a:t>
            </a:r>
            <a:endParaRPr lang="en-US" sz="5500" b="1" u="sng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419600"/>
          </a:xfrm>
        </p:spPr>
        <p:txBody>
          <a:bodyPr>
            <a:noAutofit/>
          </a:bodyPr>
          <a:lstStyle/>
          <a:p>
            <a:pPr marL="68580" indent="0" algn="ctr">
              <a:buNone/>
            </a:pPr>
            <a:r>
              <a:rPr lang="en-US" sz="4000" b="1" u="sng" dirty="0" smtClean="0">
                <a:solidFill>
                  <a:srgbClr val="C00000"/>
                </a:solidFill>
              </a:rPr>
              <a:t>Socrates</a:t>
            </a:r>
            <a:r>
              <a:rPr lang="en-US" sz="4000" b="1" dirty="0" smtClean="0"/>
              <a:t> was </a:t>
            </a:r>
            <a:r>
              <a:rPr lang="en-US" sz="4000" b="1" dirty="0"/>
              <a:t>famous for </a:t>
            </a:r>
            <a:r>
              <a:rPr lang="en-US" sz="4000" b="1" dirty="0" smtClean="0"/>
              <a:t>using the </a:t>
            </a:r>
            <a:r>
              <a:rPr lang="en-US" sz="40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question-and-answer </a:t>
            </a:r>
            <a:r>
              <a:rPr lang="en-US" sz="4000" b="1" dirty="0" smtClean="0">
                <a:solidFill>
                  <a:srgbClr val="C00000"/>
                </a:solidFill>
              </a:rPr>
              <a:t>method </a:t>
            </a:r>
            <a:r>
              <a:rPr lang="en-US" sz="4000" b="1" dirty="0">
                <a:solidFill>
                  <a:srgbClr val="C00000"/>
                </a:solidFill>
              </a:rPr>
              <a:t>in his search </a:t>
            </a:r>
            <a:r>
              <a:rPr lang="en-US" sz="4000" b="1" dirty="0" smtClean="0">
                <a:solidFill>
                  <a:srgbClr val="C00000"/>
                </a:solidFill>
              </a:rPr>
              <a:t>for truth </a:t>
            </a:r>
            <a:r>
              <a:rPr lang="en-US" sz="4000" b="1" dirty="0">
                <a:solidFill>
                  <a:srgbClr val="C00000"/>
                </a:solidFill>
              </a:rPr>
              <a:t>and </a:t>
            </a:r>
            <a:r>
              <a:rPr lang="en-US" sz="4000" b="1" dirty="0" smtClean="0">
                <a:solidFill>
                  <a:srgbClr val="C00000"/>
                </a:solidFill>
              </a:rPr>
              <a:t>wisdom.</a:t>
            </a:r>
            <a:endParaRPr lang="en-US" sz="4000" b="1" dirty="0">
              <a:solidFill>
                <a:srgbClr val="C00000"/>
              </a:solidFill>
            </a:endParaRPr>
          </a:p>
        </p:txBody>
      </p:sp>
      <p:pic>
        <p:nvPicPr>
          <p:cNvPr id="7170" name="Picture 2" descr="http://cdn.simplyknowledge.com/sk/uploads/script/plato/plato-the-master-and-his-student01-Larg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64" t="23998"/>
          <a:stretch/>
        </p:blipFill>
        <p:spPr bwMode="auto">
          <a:xfrm>
            <a:off x="4343400" y="4038600"/>
            <a:ext cx="4065684" cy="2286000"/>
          </a:xfrm>
          <a:prstGeom prst="rect">
            <a:avLst/>
          </a:prstGeom>
          <a:noFill/>
          <a:ln w="5715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Q&amp;A 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4267200"/>
            <a:ext cx="3141990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95064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8100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sz="5500" b="1" u="sng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Seminar</a:t>
            </a:r>
            <a:endParaRPr lang="en-US" sz="5500" b="1" u="sng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232429"/>
          </a:xfrm>
        </p:spPr>
        <p:txBody>
          <a:bodyPr>
            <a:normAutofit/>
          </a:bodyPr>
          <a:lstStyle/>
          <a:p>
            <a:pPr marL="68580" indent="0" algn="ctr">
              <a:buNone/>
            </a:pPr>
            <a:r>
              <a:rPr lang="en-US" sz="4000" b="1" dirty="0"/>
              <a:t>A </a:t>
            </a:r>
            <a:r>
              <a:rPr lang="en-US" sz="40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seminar</a:t>
            </a:r>
            <a:r>
              <a:rPr lang="en-US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b="1" dirty="0"/>
              <a:t>is a term </a:t>
            </a:r>
            <a:r>
              <a:rPr lang="en-US" sz="4000" b="1" dirty="0" smtClean="0"/>
              <a:t>used to </a:t>
            </a:r>
            <a:r>
              <a:rPr lang="en-US" sz="4000" b="1" dirty="0"/>
              <a:t>describe a </a:t>
            </a:r>
            <a:r>
              <a:rPr 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small </a:t>
            </a:r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group of </a:t>
            </a:r>
            <a:r>
              <a:rPr 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students engaged </a:t>
            </a:r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intensive </a:t>
            </a:r>
            <a:r>
              <a:rPr lang="en-US" sz="4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study</a:t>
            </a:r>
            <a:r>
              <a:rPr lang="en-US" sz="4000" b="1" dirty="0" smtClean="0"/>
              <a:t>.</a:t>
            </a:r>
            <a:endParaRPr lang="en-US" sz="4000" b="1" dirty="0"/>
          </a:p>
        </p:txBody>
      </p:sp>
      <p:pic>
        <p:nvPicPr>
          <p:cNvPr id="8198" name="Picture 6" descr="https://encrypted-tbn1.gstatic.com/images?q=tbn:ANd9GcSQ8vBGLI-UDa_6HMU5Ty1_HFqdACCUH2DyBMwlyKvcSgOpSx2UR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657600"/>
            <a:ext cx="3239643" cy="2659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https://encrypted-tbn2.gstatic.com/images?q=tbn:ANd9GcSG4ziYg7wFG40WvP-WmTiPkbnHco9XJWvsHEK0w5_C5NmIbuiry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82241">
            <a:off x="5484507" y="3606361"/>
            <a:ext cx="1962150" cy="2587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57924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02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490" y="304800"/>
            <a:ext cx="7024744" cy="1143000"/>
          </a:xfrm>
        </p:spPr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n-US" altLang="en-US" sz="5500" b="1" u="sng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" charset="0"/>
              </a:rPr>
              <a:t>The Vision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447800"/>
            <a:ext cx="8153400" cy="2057400"/>
          </a:xfrm>
        </p:spPr>
        <p:txBody>
          <a:bodyPr/>
          <a:lstStyle/>
          <a:p>
            <a:pPr eaLnBrk="1" hangingPunct="1"/>
            <a:r>
              <a:rPr lang="en-US" altLang="en-US" sz="3000" b="1" dirty="0" smtClean="0">
                <a:effectLst/>
                <a:cs typeface="Times" charset="0"/>
              </a:rPr>
              <a:t>Participants seek </a:t>
            </a:r>
            <a:r>
              <a:rPr lang="en-US" altLang="en-US" sz="30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" charset="0"/>
              </a:rPr>
              <a:t>deeper understanding </a:t>
            </a:r>
            <a:r>
              <a:rPr lang="en-US" altLang="en-US" sz="3000" b="1" dirty="0" smtClean="0">
                <a:effectLst/>
                <a:cs typeface="Times" charset="0"/>
              </a:rPr>
              <a:t>of complex ideas </a:t>
            </a:r>
            <a:r>
              <a:rPr lang="en-US" altLang="en-US" sz="3000" b="1" dirty="0" smtClean="0">
                <a:effectLst/>
                <a:cs typeface="Times" charset="0"/>
              </a:rPr>
              <a:t>through </a:t>
            </a:r>
            <a:r>
              <a:rPr lang="en-US" altLang="en-US" sz="30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" charset="0"/>
              </a:rPr>
              <a:t>dialogue or talking</a:t>
            </a:r>
            <a:r>
              <a:rPr lang="en-US" altLang="en-US" sz="3000" b="1" dirty="0" smtClean="0">
                <a:effectLst/>
                <a:cs typeface="Times" charset="0"/>
              </a:rPr>
              <a:t>, </a:t>
            </a:r>
            <a:r>
              <a:rPr lang="en-US" altLang="en-US" sz="3000" b="1" dirty="0" smtClean="0">
                <a:effectLst/>
                <a:cs typeface="Times" charset="0"/>
              </a:rPr>
              <a:t>rather than by memorizing bits of information.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57200" y="3505200"/>
            <a:ext cx="8229600" cy="707886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40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TALKING vs. MEMORIZATION </a:t>
            </a:r>
            <a:endParaRPr lang="en-US" sz="4000" b="1" u="sng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7654" name="Picture 6" descr="http://www.illustrationsof.com/royalty-free-students-clipart-illustration-215436tn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281"/>
          <a:stretch/>
        </p:blipFill>
        <p:spPr bwMode="auto">
          <a:xfrm>
            <a:off x="1295400" y="4267200"/>
            <a:ext cx="2438400" cy="2071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6" name="Picture 8" descr="http://thumb101.shutterstock.com/display_pic_with_logo/1494104/147561773/stock-vector-two-kids-talking-together-speech-bubble-back-to-school-children-illustration-separate-objects-on-147561773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876800" y="4356017"/>
            <a:ext cx="2289613" cy="2030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96606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1" name="Picture 9" descr="http://www.illustrationsof.com/royalty-free-talking-clipart-illustration-114069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45" b="11397"/>
          <a:stretch/>
        </p:blipFill>
        <p:spPr bwMode="auto">
          <a:xfrm>
            <a:off x="5029200" y="4419600"/>
            <a:ext cx="2567819" cy="2002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50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en-US" altLang="en-US" b="1" u="sng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" charset="0"/>
              </a:rPr>
              <a:t>Remember:</a:t>
            </a:r>
            <a:br>
              <a:rPr lang="en-US" altLang="en-US" b="1" u="sng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" charset="0"/>
              </a:rPr>
            </a:br>
            <a:r>
              <a:rPr lang="en-US" altLang="en-US" b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" charset="0"/>
              </a:rPr>
              <a:t> </a:t>
            </a:r>
            <a:r>
              <a:rPr lang="en-US" altLang="en-US" b="1" i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" charset="0"/>
              </a:rPr>
              <a:t>It’s Okay to Make Mistakes!</a:t>
            </a:r>
            <a:endParaRPr lang="en-US" altLang="en-US" b="1" i="1" dirty="0" smtClean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" charset="0"/>
            </a:endParaRPr>
          </a:p>
        </p:txBody>
      </p:sp>
      <p:sp>
        <p:nvSpPr>
          <p:cNvPr id="3076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438400"/>
            <a:ext cx="8305800" cy="1676400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3000" b="1" u="sng" noProof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Students must risk making mistakes in order to learn </a:t>
            </a:r>
            <a:r>
              <a:rPr lang="en-US" altLang="en-US" sz="3000" b="1" noProof="1" smtClean="0">
                <a:effectLst/>
                <a:latin typeface="Century Gothic" pitchFamily="34" charset="0"/>
              </a:rPr>
              <a:t>how to learn to think critically, and work collaboratively</a:t>
            </a:r>
            <a:r>
              <a:rPr lang="en-US" altLang="en-US" sz="3000" b="1" noProof="1" smtClean="0">
                <a:effectLst/>
                <a:latin typeface="Century Gothic" pitchFamily="34" charset="0"/>
              </a:rPr>
              <a:t>. </a:t>
            </a:r>
            <a:endParaRPr lang="en-US" altLang="en-US" sz="3000" b="1" noProof="1" smtClean="0">
              <a:effectLst/>
              <a:latin typeface="Century Gothic" pitchFamily="34" charset="0"/>
            </a:endParaRPr>
          </a:p>
        </p:txBody>
      </p:sp>
      <p:pic>
        <p:nvPicPr>
          <p:cNvPr id="3083" name="Picture 11" descr="http://cantinhodoceu.files.wordpress.com/2010/03/missionario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4267199"/>
            <a:ext cx="3200400" cy="2222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98251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32" name="Picture 12" descr="http://www.kidactivities.net/image.axd?picture=2009%2F7%2Festeem+journ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00" y="4713767"/>
            <a:ext cx="1600200" cy="1687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17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 fontScale="90000"/>
          </a:bodyPr>
          <a:lstStyle/>
          <a:p>
            <a:pPr algn="ctr" eaLnBrk="1" hangingPunct="1">
              <a:defRPr/>
            </a:pPr>
            <a:r>
              <a:rPr lang="en-US" altLang="en-US" sz="5000" b="1" u="sng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Four </a:t>
            </a:r>
            <a:r>
              <a:rPr lang="en-US" altLang="en-US" sz="5000" b="1" u="sng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Elements to the Seminar</a:t>
            </a:r>
            <a:endParaRPr lang="en-US" altLang="en-US" sz="5000" b="1" u="sng" dirty="0" smtClean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177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8382000" cy="35052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US" altLang="en-US" sz="3000" b="1" dirty="0" smtClean="0">
                <a:effectLst/>
              </a:rPr>
              <a:t>An effective seminar consists of four interdependent elements:</a:t>
            </a:r>
          </a:p>
          <a:p>
            <a:pPr eaLnBrk="1" hangingPunct="1">
              <a:lnSpc>
                <a:spcPct val="150000"/>
              </a:lnSpc>
              <a:buFontTx/>
              <a:buNone/>
              <a:defRPr/>
            </a:pPr>
            <a:r>
              <a:rPr lang="en-US" altLang="en-US" sz="3000" b="1" dirty="0" smtClean="0">
                <a:effectLst/>
              </a:rPr>
              <a:t>	</a:t>
            </a:r>
            <a:r>
              <a:rPr lang="en-US" altLang="en-US" sz="3000" b="1" dirty="0" smtClean="0">
                <a:solidFill>
                  <a:srgbClr val="CC3300"/>
                </a:solidFill>
                <a:effectLst/>
              </a:rPr>
              <a:t>1.	</a:t>
            </a:r>
            <a:r>
              <a:rPr lang="en-US" altLang="en-US" sz="3000" b="1" dirty="0" smtClean="0">
                <a:effectLst/>
              </a:rPr>
              <a:t>the </a:t>
            </a:r>
            <a:r>
              <a:rPr lang="en-US" altLang="en-US" sz="30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text</a:t>
            </a:r>
            <a:r>
              <a:rPr lang="en-US" altLang="en-US" sz="3000" b="1" dirty="0" smtClean="0">
                <a:effectLst/>
              </a:rPr>
              <a:t> being considered</a:t>
            </a:r>
          </a:p>
          <a:p>
            <a:pPr eaLnBrk="1" hangingPunct="1">
              <a:lnSpc>
                <a:spcPct val="150000"/>
              </a:lnSpc>
              <a:buFontTx/>
              <a:buNone/>
              <a:defRPr/>
            </a:pPr>
            <a:r>
              <a:rPr lang="en-US" altLang="en-US" sz="3000" b="1" dirty="0" smtClean="0">
                <a:effectLst/>
              </a:rPr>
              <a:t>	</a:t>
            </a:r>
            <a:r>
              <a:rPr lang="en-US" altLang="en-US" sz="3000" b="1" dirty="0" smtClean="0">
                <a:solidFill>
                  <a:srgbClr val="CC3300"/>
                </a:solidFill>
                <a:effectLst/>
              </a:rPr>
              <a:t>2.</a:t>
            </a:r>
            <a:r>
              <a:rPr lang="en-US" altLang="en-US" sz="3000" b="1" dirty="0" smtClean="0">
                <a:effectLst/>
              </a:rPr>
              <a:t>	the </a:t>
            </a:r>
            <a:r>
              <a:rPr lang="en-US" altLang="en-US" sz="30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questions</a:t>
            </a:r>
            <a:r>
              <a:rPr lang="en-US" altLang="en-US" sz="3000" b="1" dirty="0" smtClean="0">
                <a:effectLst/>
              </a:rPr>
              <a:t> raised</a:t>
            </a:r>
          </a:p>
          <a:p>
            <a:pPr eaLnBrk="1" hangingPunct="1">
              <a:lnSpc>
                <a:spcPct val="150000"/>
              </a:lnSpc>
              <a:buFontTx/>
              <a:buNone/>
              <a:defRPr/>
            </a:pPr>
            <a:r>
              <a:rPr lang="en-US" altLang="en-US" sz="3000" b="1" dirty="0" smtClean="0">
                <a:effectLst/>
              </a:rPr>
              <a:t>	</a:t>
            </a:r>
            <a:r>
              <a:rPr lang="en-US" altLang="en-US" sz="3000" b="1" dirty="0" smtClean="0">
                <a:solidFill>
                  <a:srgbClr val="CC3300"/>
                </a:solidFill>
                <a:effectLst/>
              </a:rPr>
              <a:t>3.</a:t>
            </a:r>
            <a:r>
              <a:rPr lang="en-US" altLang="en-US" sz="3000" b="1" dirty="0" smtClean="0">
                <a:effectLst/>
              </a:rPr>
              <a:t>	the seminar </a:t>
            </a:r>
            <a:r>
              <a:rPr lang="en-US" altLang="en-US" sz="30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leader</a:t>
            </a:r>
            <a:r>
              <a:rPr lang="en-US" altLang="en-US" sz="3000" b="1" dirty="0" smtClean="0">
                <a:effectLst/>
              </a:rPr>
              <a:t>, and</a:t>
            </a:r>
          </a:p>
          <a:p>
            <a:pPr eaLnBrk="1" hangingPunct="1">
              <a:lnSpc>
                <a:spcPct val="150000"/>
              </a:lnSpc>
              <a:buFontTx/>
              <a:buNone/>
              <a:defRPr/>
            </a:pPr>
            <a:r>
              <a:rPr lang="en-US" altLang="en-US" sz="3000" b="1" dirty="0" smtClean="0">
                <a:effectLst/>
              </a:rPr>
              <a:t>	</a:t>
            </a:r>
            <a:r>
              <a:rPr lang="en-US" altLang="en-US" sz="3000" b="1" dirty="0" smtClean="0">
                <a:solidFill>
                  <a:srgbClr val="CC3300"/>
                </a:solidFill>
                <a:effectLst/>
              </a:rPr>
              <a:t>4.</a:t>
            </a:r>
            <a:r>
              <a:rPr lang="en-US" altLang="en-US" sz="3000" b="1" dirty="0" smtClean="0">
                <a:effectLst/>
              </a:rPr>
              <a:t>	the </a:t>
            </a:r>
            <a:r>
              <a:rPr lang="en-US" altLang="en-US" sz="30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participants</a:t>
            </a:r>
          </a:p>
        </p:txBody>
      </p:sp>
      <p:pic>
        <p:nvPicPr>
          <p:cNvPr id="5128" name="Picture 8" descr="http://content.mycutegraphics.com/graphics/book/book-pil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2209800"/>
            <a:ext cx="22860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http://comps.gograph.com/questions-on-arrow-signs-who-what-where-when-why-how_gg56782270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18" t="3430" r="15429" b="5760"/>
          <a:stretch/>
        </p:blipFill>
        <p:spPr bwMode="auto">
          <a:xfrm>
            <a:off x="6324600" y="3429000"/>
            <a:ext cx="2094186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6091422"/>
      </p:ext>
    </p:extLst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1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31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1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317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1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317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1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317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1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317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969696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1779" grpId="0" build="p" autoUpdateAnimBg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1524</TotalTime>
  <Words>217</Words>
  <Application>Microsoft Office PowerPoint</Application>
  <PresentationFormat>On-screen Show (4:3)</PresentationFormat>
  <Paragraphs>41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Austin</vt:lpstr>
      <vt:lpstr>DO NOW!</vt:lpstr>
      <vt:lpstr>INDEPENDENT READING</vt:lpstr>
      <vt:lpstr>Socratic Seminar Review</vt:lpstr>
      <vt:lpstr>Socratic</vt:lpstr>
      <vt:lpstr>Socratic</vt:lpstr>
      <vt:lpstr>Seminar</vt:lpstr>
      <vt:lpstr>The Vision</vt:lpstr>
      <vt:lpstr>Remember:  It’s Okay to Make Mistakes!</vt:lpstr>
      <vt:lpstr>Four Elements to the Seminar</vt:lpstr>
      <vt:lpstr>   Remember: This is a Conversation NOT a Debate!</vt:lpstr>
      <vt:lpstr>Seminar Roles</vt:lpstr>
      <vt:lpstr>Chart on Page 117 of Springboard</vt:lpstr>
      <vt:lpstr>Prepare for Seminar</vt:lpstr>
      <vt:lpstr>SEMINAR TIME! Remember Your Roles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Shettle, Meghan</dc:creator>
  <cp:lastModifiedBy>Shettle, Meghan</cp:lastModifiedBy>
  <cp:revision>10</cp:revision>
  <dcterms:created xsi:type="dcterms:W3CDTF">2014-11-26T14:41:16Z</dcterms:created>
  <dcterms:modified xsi:type="dcterms:W3CDTF">2014-11-27T16:05:22Z</dcterms:modified>
</cp:coreProperties>
</file>